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65" r:id="rId25"/>
    <p:sldId id="266" r:id="rId26"/>
    <p:sldId id="268" r:id="rId27"/>
    <p:sldId id="269" r:id="rId28"/>
    <p:sldId id="271" r:id="rId29"/>
    <p:sldId id="272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66BE39E9-B977-4477-9C1F-A66920FA199A}">
          <p14:sldIdLst>
            <p14:sldId id="256"/>
          </p14:sldIdLst>
        </p14:section>
        <p14:section name="Git概要" id="{E5D3FF07-717D-4876-925F-6C780BD9C9A2}">
          <p14:sldIdLst>
            <p14:sldId id="257"/>
            <p14:sldId id="258"/>
          </p14:sldIdLst>
        </p14:section>
        <p14:section name="Sourcetree概要" id="{0D1EF0F7-9E39-4C26-A4A3-B622358B7E2F}">
          <p14:sldIdLst>
            <p14:sldId id="259"/>
            <p14:sldId id="260"/>
          </p14:sldIdLst>
        </p14:section>
        <p14:section name="Gitのインストール(Sourcetree導入)" id="{005F884F-A0D6-4FBE-9808-A74AD032071F}">
          <p14:sldIdLst>
            <p14:sldId id="261"/>
            <p14:sldId id="262"/>
            <p14:sldId id="263"/>
            <p14:sldId id="264"/>
          </p14:sldIdLst>
        </p14:section>
        <p14:section name="GitHubのアカウント作成" id="{2CFF5B69-7E10-4B01-A76C-01B6413A2EAB}">
          <p14:sldIdLst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Sourcetreeの使用方法" id="{E205D1D2-7C70-4BBC-A2C1-0580608EAD39}">
          <p14:sldIdLst>
            <p14:sldId id="265"/>
            <p14:sldId id="266"/>
            <p14:sldId id="268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32D77-55F1-4278-A31D-D8C77624761C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2AD8F-3276-4B84-9F69-5CC252444B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9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2AD8F-3276-4B84-9F69-5CC252444BE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72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https://codelikes.com/github-account-register/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2AD8F-3276-4B84-9F69-5CC252444BE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93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C68A0C-BE31-52C4-68B0-E72B0478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2406CB-E9D4-561F-3DAF-9A798C99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C88FB1-E84F-EDB6-5568-9231ADD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42E5D1-D688-C848-11C6-585DD735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731B53-9449-4CB1-7B92-113CBF46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94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393CF1-89D1-FEB1-9476-6E645DFA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5EFFDF-06B6-CF1F-40BD-DDBCB94DA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0C05CC-ACB6-B319-C211-1867CEF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F75A6-3169-D1E9-0FDB-A6E94C8D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A3BFB3-38BA-ED46-E2FA-A6680371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67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AED62B9-89C6-31ED-93AF-D6935DA27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7D3D2B-B24E-0DA7-0D0B-06F1C69A9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1E0440-39DC-3479-6A0C-BBE1BC8A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F9055C-B3C0-0F86-F9B2-9B4935B1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50AC4A-1F9B-8733-18AB-BC465170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8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D69073-DEC7-E496-F033-A2FF5901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A16FFE-7641-8105-838B-74C90C34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5F97FF-79CF-F42C-463D-BEFBA5BE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5ABAA3-ECB0-9CBA-4C6A-223AA9F8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E59E4E-BC1F-92DB-E45D-7D861962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435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E0232-6516-2FBE-2EB4-36AA68A7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36F3CD-922E-F08E-5B66-3CED8119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BA25DF-DDE2-5433-D27F-115B05AB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A4ECB7-FF1B-6CF2-4105-A2B65FC3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1D9A65-5B77-1FAB-398B-BCEB67EB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84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14A80-4543-73B5-7568-FE9D5C94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94FDFF-DC16-271C-6828-49485E81B0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DF5190-D8A0-CD42-5755-8D7A1C0A0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11FDF0-1C23-D209-328A-D3CFAF28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664771-6AD6-F174-994F-672274B7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4028DC-E49C-1ADC-089B-4CA69478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57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5A003-20F2-A4C7-9A81-52771C75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4651FA-9787-1C6A-EE5B-0E15644A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E92269-3FBA-6E01-0208-30E29D33D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5B03E3-A965-A10E-DFD4-63A8B10F3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C1D4F7-D76B-9ACB-62A9-03FC330AC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AA7222E-4971-A5C8-5721-835F7F8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68FA839-971D-4AB8-9F9C-6E89054E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A527D69-F132-24E2-F270-6EB8465C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78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FB2ECE-3591-AD0F-DB9D-CAFBE4E8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3538B10-3F38-706D-04B3-67CE7E7B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DD11D2-A3F9-D9E8-5BEB-261990FB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CE9C6B-9C40-03A8-3613-F9E00C06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40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F3F448D-C38E-4674-230E-BBF83638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49275C7-427D-3690-7732-CB9C96B1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AC6DFA-A52D-183C-6435-AA11FCB2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475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17B23-B5C0-FC40-8939-0B8C8A0A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F552C5-02C4-B049-FBC7-9C79A078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C68B45-E891-738C-043B-0B9ABC7A1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27EA4F-0FEA-5F58-081C-BBE6B49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9D95F7-BAA4-BCAA-14A0-40FC4854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35CAE7-E5BF-35DA-D57C-DD341815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820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950BE0-55F6-F383-431F-E588900B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CE65AD7-C289-2B1A-508D-1393FD32E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6AAE60-6488-B240-7006-CF98AF2B7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7BEDAD-C947-4809-C80A-48217610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39CAD9-90FE-3F16-A20E-707B313B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D90E97-7076-AEDF-3A08-6B0B1B59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54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737151-CAE9-F3CF-21F4-768FBA4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9052C6-DF43-005E-7F84-2FB99782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872410-8B5F-9EC7-9CAE-C66C5DA1F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15399-49B5-4F24-94E2-C59590C4E69F}" type="datetimeFigureOut">
              <a:rPr kumimoji="1" lang="ja-JP" altLang="en-US" smtClean="0"/>
              <a:t>2023/1/9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9DFCC5-4D8C-2053-B682-0BE5EB907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F9FCF2-9A15-6FED-E8D3-35FBF3043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26E75-C01B-4039-A6E5-BB71051EEB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43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F8897D31-50FD-A7AE-E3AE-AD03080B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Git</a:t>
            </a:r>
            <a:r>
              <a:rPr lang="ja-JP" altLang="en-US" dirty="0"/>
              <a:t>導入マニュアル</a:t>
            </a:r>
            <a:r>
              <a:rPr lang="en-US" altLang="ja-JP" dirty="0"/>
              <a:t>(</a:t>
            </a:r>
            <a:r>
              <a:rPr lang="ja-JP" altLang="en-US" dirty="0"/>
              <a:t>目次</a:t>
            </a:r>
            <a:r>
              <a:rPr lang="en-US" altLang="ja-JP"/>
              <a:t>)</a:t>
            </a:r>
            <a:endParaRPr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05E35FE-EBBD-5804-DBB6-12AB6578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Git</a:t>
            </a:r>
            <a:r>
              <a:rPr lang="ja-JP" altLang="en-US" dirty="0"/>
              <a:t>概要</a:t>
            </a:r>
            <a:endParaRPr lang="en-US" altLang="ja-JP" dirty="0"/>
          </a:p>
          <a:p>
            <a:r>
              <a:rPr lang="en-US" altLang="ja-JP" dirty="0" err="1"/>
              <a:t>Sourcetree</a:t>
            </a:r>
            <a:r>
              <a:rPr lang="ja-JP" altLang="en-US" dirty="0"/>
              <a:t>概要</a:t>
            </a:r>
            <a:endParaRPr lang="en-US" altLang="ja-JP" dirty="0"/>
          </a:p>
          <a:p>
            <a:r>
              <a:rPr lang="en-US" altLang="ja-JP" dirty="0"/>
              <a:t>GitHub</a:t>
            </a:r>
            <a:r>
              <a:rPr lang="ja-JP" altLang="en-US" dirty="0"/>
              <a:t>概要</a:t>
            </a:r>
            <a:endParaRPr lang="en-US" altLang="ja-JP" dirty="0"/>
          </a:p>
          <a:p>
            <a:r>
              <a:rPr lang="en-US" altLang="ja-JP" dirty="0"/>
              <a:t>Git</a:t>
            </a:r>
            <a:r>
              <a:rPr lang="ja-JP" altLang="en-US" dirty="0"/>
              <a:t>のインストール</a:t>
            </a:r>
            <a:r>
              <a:rPr lang="en-US" altLang="ja-JP" dirty="0"/>
              <a:t>(</a:t>
            </a:r>
            <a:r>
              <a:rPr lang="en-US" altLang="ja-JP" dirty="0" err="1"/>
              <a:t>Sourcetree</a:t>
            </a:r>
            <a:r>
              <a:rPr lang="ja-JP" altLang="en-US" dirty="0"/>
              <a:t>導入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GitHub</a:t>
            </a:r>
            <a:r>
              <a:rPr lang="ja-JP" altLang="en-US" dirty="0"/>
              <a:t>のアカウント作成</a:t>
            </a:r>
            <a:endParaRPr lang="en-US" altLang="ja-JP" dirty="0"/>
          </a:p>
          <a:p>
            <a:r>
              <a:rPr lang="en-US" altLang="ja-JP" dirty="0"/>
              <a:t>Git</a:t>
            </a:r>
            <a:r>
              <a:rPr lang="ja-JP" altLang="en-US" dirty="0"/>
              <a:t>の使用方法</a:t>
            </a:r>
            <a:endParaRPr lang="en-US" altLang="ja-JP" dirty="0"/>
          </a:p>
          <a:p>
            <a:r>
              <a:rPr lang="en-US" altLang="ja-JP" dirty="0"/>
              <a:t>Git</a:t>
            </a:r>
            <a:r>
              <a:rPr lang="ja-JP" altLang="en-US" dirty="0"/>
              <a:t>と</a:t>
            </a:r>
            <a:r>
              <a:rPr lang="en-US" altLang="ja-JP" dirty="0"/>
              <a:t>GitHub</a:t>
            </a:r>
            <a:r>
              <a:rPr lang="ja-JP" altLang="en-US" dirty="0"/>
              <a:t>の連動方法</a:t>
            </a:r>
            <a:endParaRPr lang="en-US" altLang="ja-JP" dirty="0"/>
          </a:p>
          <a:p>
            <a:r>
              <a:rPr lang="en-US" altLang="ja-JP" dirty="0" err="1"/>
              <a:t>Sourcetree</a:t>
            </a:r>
            <a:r>
              <a:rPr lang="ja-JP" altLang="en-US" dirty="0"/>
              <a:t>の使用方法</a:t>
            </a:r>
          </a:p>
        </p:txBody>
      </p:sp>
    </p:spTree>
    <p:extLst>
      <p:ext uri="{BB962C8B-B14F-4D97-AF65-F5344CB8AC3E}">
        <p14:creationId xmlns:p14="http://schemas.microsoft.com/office/powerpoint/2010/main" val="292391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06F4A56-859F-2B19-A714-E7205CC6B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21"/>
          <a:stretch/>
        </p:blipFill>
        <p:spPr>
          <a:xfrm>
            <a:off x="86716" y="3525058"/>
            <a:ext cx="12018567" cy="10469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D15944-81DA-65B2-DE0E-B74B828CEB39}"/>
              </a:ext>
            </a:extLst>
          </p:cNvPr>
          <p:cNvSpPr txBox="1"/>
          <p:nvPr/>
        </p:nvSpPr>
        <p:spPr>
          <a:xfrm>
            <a:off x="86716" y="2366128"/>
            <a:ext cx="625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GitHub</a:t>
            </a:r>
            <a:r>
              <a:rPr kumimoji="1" lang="ja-JP" altLang="en-US" dirty="0"/>
              <a:t>のホームページにアクセス</a:t>
            </a:r>
            <a:r>
              <a:rPr kumimoji="1" lang="en-US" altLang="ja-JP" dirty="0"/>
              <a:t>(</a:t>
            </a:r>
            <a:r>
              <a:rPr kumimoji="1" lang="en-US" altLang="ja-JP" dirty="0">
                <a:hlinkClick r:id="rId4"/>
              </a:rPr>
              <a:t>https://github.com</a:t>
            </a:r>
            <a:r>
              <a:rPr kumimoji="1" lang="en-US" altLang="ja-JP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dirty="0"/>
              <a:t>「</a:t>
            </a:r>
            <a:r>
              <a:rPr lang="en-US" altLang="ja-JP" dirty="0"/>
              <a:t>Sign</a:t>
            </a:r>
            <a:r>
              <a:rPr lang="ja-JP" altLang="en-US" dirty="0"/>
              <a:t> </a:t>
            </a:r>
            <a:r>
              <a:rPr lang="en-US" altLang="ja-JP" dirty="0"/>
              <a:t>up</a:t>
            </a:r>
            <a:r>
              <a:rPr lang="ja-JP" altLang="en-US" dirty="0"/>
              <a:t>」を選択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CBEE56A-FC70-8A9B-FE6F-49EE5E16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 dirty="0"/>
              <a:t>のアカウント作成</a:t>
            </a:r>
          </a:p>
        </p:txBody>
      </p:sp>
    </p:spTree>
    <p:extLst>
      <p:ext uri="{BB962C8B-B14F-4D97-AF65-F5344CB8AC3E}">
        <p14:creationId xmlns:p14="http://schemas.microsoft.com/office/powerpoint/2010/main" val="65994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CF9D95-8BF3-FE16-A327-5F15D313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D591FD9-DCB5-7D6F-B83F-38804B169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12851" r="8222" b="42613"/>
          <a:stretch/>
        </p:blipFill>
        <p:spPr>
          <a:xfrm>
            <a:off x="680300" y="2234153"/>
            <a:ext cx="10259657" cy="358218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BB1ED13-5FEC-DBAE-49CD-336B5E04B08E}"/>
              </a:ext>
            </a:extLst>
          </p:cNvPr>
          <p:cNvSpPr/>
          <p:nvPr/>
        </p:nvSpPr>
        <p:spPr>
          <a:xfrm>
            <a:off x="1878991" y="4672301"/>
            <a:ext cx="4661732" cy="572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D544928-0323-7766-19D2-380858966271}"/>
              </a:ext>
            </a:extLst>
          </p:cNvPr>
          <p:cNvSpPr/>
          <p:nvPr/>
        </p:nvSpPr>
        <p:spPr>
          <a:xfrm>
            <a:off x="6540723" y="4924218"/>
            <a:ext cx="846060" cy="3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189738-1921-D18C-638C-D887F7BCEB61}"/>
              </a:ext>
            </a:extLst>
          </p:cNvPr>
          <p:cNvSpPr txBox="1"/>
          <p:nvPr/>
        </p:nvSpPr>
        <p:spPr>
          <a:xfrm>
            <a:off x="4048080" y="3394520"/>
            <a:ext cx="50706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メールアドレス</a:t>
            </a:r>
            <a:r>
              <a:rPr kumimoji="1" lang="ja-JP" altLang="en-US" dirty="0">
                <a:solidFill>
                  <a:srgbClr val="FF0000"/>
                </a:solidFill>
              </a:rPr>
              <a:t>を入力し、</a:t>
            </a:r>
            <a:r>
              <a:rPr kumimoji="1" lang="en-US" altLang="ja-JP" dirty="0">
                <a:solidFill>
                  <a:srgbClr val="FF0000"/>
                </a:solidFill>
              </a:rPr>
              <a:t>Continue</a:t>
            </a:r>
            <a:r>
              <a:rPr kumimoji="1" lang="ja-JP" altLang="en-US" dirty="0">
                <a:solidFill>
                  <a:srgbClr val="FF0000"/>
                </a:solidFill>
              </a:rPr>
              <a:t>をクリック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D0F5870-439D-B3F0-1583-7F14A319F2D1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4209857" y="3763852"/>
            <a:ext cx="2373533" cy="908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9EA34DC-3018-39FD-AB49-DBC48B251186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583390" y="3763852"/>
            <a:ext cx="380363" cy="1160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8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9C94218C-F1CC-EA51-83FF-6D762714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847725"/>
            <a:ext cx="9667875" cy="51625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739A33C-1D44-39E1-FE86-2FF5D8C7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93F581-A855-141F-0AFC-AAC436F3F879}"/>
              </a:ext>
            </a:extLst>
          </p:cNvPr>
          <p:cNvSpPr/>
          <p:nvPr/>
        </p:nvSpPr>
        <p:spPr>
          <a:xfrm>
            <a:off x="3325434" y="3858170"/>
            <a:ext cx="4432825" cy="572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79BE20-DD53-FE2F-2992-FEF8D62C4B84}"/>
              </a:ext>
            </a:extLst>
          </p:cNvPr>
          <p:cNvSpPr/>
          <p:nvPr/>
        </p:nvSpPr>
        <p:spPr>
          <a:xfrm>
            <a:off x="7892587" y="4110086"/>
            <a:ext cx="846060" cy="320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0AA227-D07B-2162-CE38-C245F223EE91}"/>
              </a:ext>
            </a:extLst>
          </p:cNvPr>
          <p:cNvSpPr txBox="1"/>
          <p:nvPr/>
        </p:nvSpPr>
        <p:spPr>
          <a:xfrm>
            <a:off x="5396113" y="2999830"/>
            <a:ext cx="46089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パスワードを入力し、</a:t>
            </a:r>
            <a:r>
              <a:rPr kumimoji="1" lang="en-US" altLang="ja-JP" dirty="0">
                <a:solidFill>
                  <a:srgbClr val="FF0000"/>
                </a:solidFill>
              </a:rPr>
              <a:t>Continue</a:t>
            </a:r>
            <a:r>
              <a:rPr kumimoji="1" lang="ja-JP" altLang="en-US" dirty="0">
                <a:solidFill>
                  <a:srgbClr val="FF0000"/>
                </a:solidFill>
              </a:rPr>
              <a:t>をクリック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C95658B-3E01-9A6E-01AA-5E0E9A36B19F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5541847" y="3369162"/>
            <a:ext cx="2158743" cy="489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032CD76-35FD-6D00-EDA2-999FB906F07F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7700590" y="3369162"/>
            <a:ext cx="615027" cy="740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2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E786B0-8676-4AA1-9D6D-8752FCA7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70398F-436F-DE8D-25E3-DC8A3525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81" y="1767896"/>
            <a:ext cx="9658350" cy="4752975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32837EB-B809-2EC2-4973-6EE5692C8DF0}"/>
              </a:ext>
            </a:extLst>
          </p:cNvPr>
          <p:cNvGrpSpPr/>
          <p:nvPr/>
        </p:nvGrpSpPr>
        <p:grpSpPr>
          <a:xfrm>
            <a:off x="3089764" y="4743789"/>
            <a:ext cx="6679633" cy="1430768"/>
            <a:chOff x="3325434" y="2999830"/>
            <a:chExt cx="6679633" cy="143076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97808D1-3CB2-DD0B-2EFE-2E7AA7B94DE3}"/>
                </a:ext>
              </a:extLst>
            </p:cNvPr>
            <p:cNvSpPr/>
            <p:nvPr/>
          </p:nvSpPr>
          <p:spPr>
            <a:xfrm>
              <a:off x="3325434" y="3858170"/>
              <a:ext cx="4432825" cy="5724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B7B4BA9-91CA-F8F2-ADD2-59CFA35A8C36}"/>
                </a:ext>
              </a:extLst>
            </p:cNvPr>
            <p:cNvSpPr/>
            <p:nvPr/>
          </p:nvSpPr>
          <p:spPr>
            <a:xfrm>
              <a:off x="7892587" y="4110086"/>
              <a:ext cx="846060" cy="3205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0F4163A-1D1C-3CE1-EF92-184A80B44768}"/>
                </a:ext>
              </a:extLst>
            </p:cNvPr>
            <p:cNvSpPr txBox="1"/>
            <p:nvPr/>
          </p:nvSpPr>
          <p:spPr>
            <a:xfrm>
              <a:off x="5396113" y="2999830"/>
              <a:ext cx="46089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ユーザー名を入力し、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Continue</a:t>
              </a:r>
              <a:r>
                <a:rPr kumimoji="1" lang="ja-JP" altLang="en-US" dirty="0">
                  <a:solidFill>
                    <a:srgbClr val="FF0000"/>
                  </a:solidFill>
                </a:rPr>
                <a:t>をクリック</a:t>
              </a: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6FA5557B-7723-DF51-2BC3-6F5AE836C999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 flipH="1">
              <a:off x="5541847" y="3369162"/>
              <a:ext cx="2158743" cy="4890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3FB575D-0CB8-B81D-471B-EA43C350FC9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7700590" y="3369162"/>
              <a:ext cx="615027" cy="7409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715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250907-5345-1AA1-01A6-3E0C3032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BC632D-73CE-6FE3-390D-5C1C286B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545724"/>
            <a:ext cx="8362950" cy="6143625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4148000-F7A7-95FD-F76B-252CC85190C2}"/>
              </a:ext>
            </a:extLst>
          </p:cNvPr>
          <p:cNvGrpSpPr/>
          <p:nvPr/>
        </p:nvGrpSpPr>
        <p:grpSpPr>
          <a:xfrm>
            <a:off x="2829691" y="3083007"/>
            <a:ext cx="7127272" cy="2362908"/>
            <a:chOff x="2557283" y="2465301"/>
            <a:chExt cx="7127272" cy="2362908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45642FB-FF5B-1020-840E-D495FA33D918}"/>
                </a:ext>
              </a:extLst>
            </p:cNvPr>
            <p:cNvSpPr/>
            <p:nvPr/>
          </p:nvSpPr>
          <p:spPr>
            <a:xfrm>
              <a:off x="3325435" y="4503951"/>
              <a:ext cx="811520" cy="324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BF48E35-EFA0-9740-908D-151045FAE41C}"/>
                </a:ext>
              </a:extLst>
            </p:cNvPr>
            <p:cNvSpPr/>
            <p:nvPr/>
          </p:nvSpPr>
          <p:spPr>
            <a:xfrm>
              <a:off x="7277561" y="4507698"/>
              <a:ext cx="846060" cy="3205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8C6DF9D-9803-5D71-904C-CD326EBCC061}"/>
                </a:ext>
              </a:extLst>
            </p:cNvPr>
            <p:cNvSpPr txBox="1"/>
            <p:nvPr/>
          </p:nvSpPr>
          <p:spPr>
            <a:xfrm>
              <a:off x="2557283" y="2465301"/>
              <a:ext cx="71272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>
                  <a:solidFill>
                    <a:srgbClr val="FF0000"/>
                  </a:solidFill>
                </a:rPr>
                <a:t>お知らせメールを受け取る場合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y</a:t>
              </a:r>
              <a:r>
                <a:rPr kumimoji="1" lang="ja-JP" altLang="en-US" dirty="0">
                  <a:solidFill>
                    <a:srgbClr val="FF0000"/>
                  </a:solidFill>
                </a:rPr>
                <a:t>、受け取らない場合</a:t>
              </a:r>
              <a:r>
                <a:rPr kumimoji="1" lang="en-US" altLang="ja-JP" dirty="0">
                  <a:solidFill>
                    <a:srgbClr val="FF0000"/>
                  </a:solidFill>
                </a:rPr>
                <a:t>n</a:t>
              </a:r>
              <a:r>
                <a:rPr kumimoji="1" lang="ja-JP" altLang="en-US" dirty="0">
                  <a:solidFill>
                    <a:srgbClr val="FF0000"/>
                  </a:solidFill>
                </a:rPr>
                <a:t>を入力し、</a:t>
              </a:r>
              <a:endParaRPr kumimoji="1" lang="en-US" altLang="ja-JP" dirty="0">
                <a:solidFill>
                  <a:srgbClr val="FF0000"/>
                </a:solidFill>
              </a:endParaRPr>
            </a:p>
            <a:p>
              <a:r>
                <a:rPr kumimoji="1" lang="en-US" altLang="ja-JP" dirty="0">
                  <a:solidFill>
                    <a:srgbClr val="FF0000"/>
                  </a:solidFill>
                </a:rPr>
                <a:t>Continue</a:t>
              </a:r>
              <a:r>
                <a:rPr kumimoji="1" lang="ja-JP" altLang="en-US" dirty="0">
                  <a:solidFill>
                    <a:srgbClr val="FF0000"/>
                  </a:solidFill>
                </a:rPr>
                <a:t>をクリック</a:t>
              </a: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0C12424B-215B-606F-7DE6-509E0F8E5E6E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3731195" y="3111632"/>
              <a:ext cx="2389724" cy="1392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5909264-652F-F13F-37C2-11D6E8553A78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6120919" y="3111632"/>
              <a:ext cx="1579672" cy="13960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10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898698-36CC-DA3C-7F07-7E974324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BAA8621-96AA-B344-EE1E-97A1265B190D}"/>
              </a:ext>
            </a:extLst>
          </p:cNvPr>
          <p:cNvGrpSpPr/>
          <p:nvPr/>
        </p:nvGrpSpPr>
        <p:grpSpPr>
          <a:xfrm>
            <a:off x="311084" y="556181"/>
            <a:ext cx="5090476" cy="6207551"/>
            <a:chOff x="1762812" y="556180"/>
            <a:chExt cx="5090476" cy="6207551"/>
          </a:xfrm>
        </p:grpSpPr>
        <p:pic>
          <p:nvPicPr>
            <p:cNvPr id="4098" name="Picture 2" descr="Githubでアカウント登録（アカウント検証）">
              <a:extLst>
                <a:ext uri="{FF2B5EF4-FFF2-40B4-BE49-F238E27FC236}">
                  <a16:creationId xmlns:a16="http://schemas.microsoft.com/office/drawing/2014/main" id="{0256B70D-38E2-3C6C-F545-A628A8E764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04" t="9484" r="19284"/>
            <a:stretch/>
          </p:blipFill>
          <p:spPr bwMode="auto">
            <a:xfrm>
              <a:off x="1762812" y="556180"/>
              <a:ext cx="5090476" cy="620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6B6E1D7-BDC0-741C-F9A8-D2A49A612889}"/>
                </a:ext>
              </a:extLst>
            </p:cNvPr>
            <p:cNvSpPr/>
            <p:nvPr/>
          </p:nvSpPr>
          <p:spPr>
            <a:xfrm>
              <a:off x="3211343" y="2859224"/>
              <a:ext cx="2143081" cy="324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100" name="Picture 4" descr="Githubでアカウント検証後にアカウント登録">
            <a:extLst>
              <a:ext uri="{FF2B5EF4-FFF2-40B4-BE49-F238E27FC236}">
                <a16:creationId xmlns:a16="http://schemas.microsoft.com/office/drawing/2014/main" id="{A0A3F671-F1F1-F576-5DBF-668E0C07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t="9484" r="20089"/>
          <a:stretch/>
        </p:blipFill>
        <p:spPr bwMode="auto">
          <a:xfrm>
            <a:off x="6096000" y="556180"/>
            <a:ext cx="5090476" cy="620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3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A36EE-E65C-86F7-F61B-5F2EF77B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2" name="Picture 2" descr="Githubでメールに送信されたコードの入力">
            <a:extLst>
              <a:ext uri="{FF2B5EF4-FFF2-40B4-BE49-F238E27FC236}">
                <a16:creationId xmlns:a16="http://schemas.microsoft.com/office/drawing/2014/main" id="{18A7FC41-8836-A533-E757-902011790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t="24652" r="21115" b="39519"/>
          <a:stretch/>
        </p:blipFill>
        <p:spPr bwMode="auto">
          <a:xfrm>
            <a:off x="838200" y="1539738"/>
            <a:ext cx="9915490" cy="503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C3AA797-3B16-A6F6-4166-8B1CF5A58F75}"/>
              </a:ext>
            </a:extLst>
          </p:cNvPr>
          <p:cNvSpPr/>
          <p:nvPr/>
        </p:nvSpPr>
        <p:spPr>
          <a:xfrm>
            <a:off x="1514518" y="4058726"/>
            <a:ext cx="8609870" cy="1144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1F7D9C-DDAC-12E3-8B20-BD20A06227B4}"/>
              </a:ext>
            </a:extLst>
          </p:cNvPr>
          <p:cNvSpPr txBox="1"/>
          <p:nvPr/>
        </p:nvSpPr>
        <p:spPr>
          <a:xfrm>
            <a:off x="1858730" y="1539738"/>
            <a:ext cx="84946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FF0000"/>
                </a:solidFill>
                <a:effectLst/>
                <a:latin typeface="Hiragino Kaku Gothic ProN"/>
              </a:rPr>
              <a:t>コードが入力したメールアドレスに送信されてくるので、そのコードを入力する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6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D1EBAA-3CFE-FC6E-00E7-4C93DF3A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146" name="Picture 2" descr="Githubでチーム人数の質問">
            <a:extLst>
              <a:ext uri="{FF2B5EF4-FFF2-40B4-BE49-F238E27FC236}">
                <a16:creationId xmlns:a16="http://schemas.microsoft.com/office/drawing/2014/main" id="{C442D86D-3DF5-5348-7C91-A1A84CD6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20" y="-213360"/>
            <a:ext cx="987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5FD59A6-B135-C4AC-C1EE-E1E7F93C557D}"/>
              </a:ext>
            </a:extLst>
          </p:cNvPr>
          <p:cNvSpPr/>
          <p:nvPr/>
        </p:nvSpPr>
        <p:spPr>
          <a:xfrm>
            <a:off x="7302576" y="2672986"/>
            <a:ext cx="3232479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E9DBAE-0285-52E1-86F8-805C10C66940}"/>
              </a:ext>
            </a:extLst>
          </p:cNvPr>
          <p:cNvSpPr txBox="1"/>
          <p:nvPr/>
        </p:nvSpPr>
        <p:spPr>
          <a:xfrm>
            <a:off x="5011717" y="2937741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利用人数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適当に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BA8C34-B336-53AE-9BB6-8E2B3CD2F16E}"/>
              </a:ext>
            </a:extLst>
          </p:cNvPr>
          <p:cNvSpPr txBox="1"/>
          <p:nvPr/>
        </p:nvSpPr>
        <p:spPr>
          <a:xfrm>
            <a:off x="3188141" y="4791603"/>
            <a:ext cx="364715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教師か生徒か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どちらでもない場合、選択しない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02F6C6-7E80-B7CE-081E-380BC251A2EC}"/>
              </a:ext>
            </a:extLst>
          </p:cNvPr>
          <p:cNvSpPr/>
          <p:nvPr/>
        </p:nvSpPr>
        <p:spPr>
          <a:xfrm>
            <a:off x="7344174" y="4791603"/>
            <a:ext cx="3232479" cy="53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3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0E004-518E-7F15-1904-1F506BD3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170" name="Picture 2" descr="Githubで使う機能の質問">
            <a:extLst>
              <a:ext uri="{FF2B5EF4-FFF2-40B4-BE49-F238E27FC236}">
                <a16:creationId xmlns:a16="http://schemas.microsoft.com/office/drawing/2014/main" id="{0AE7D706-8252-38CA-29B0-A17408303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13050"/>
          <a:stretch/>
        </p:blipFill>
        <p:spPr bwMode="auto">
          <a:xfrm>
            <a:off x="1244058" y="268598"/>
            <a:ext cx="3869879" cy="596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ithubで使う機能の質問の最後">
            <a:extLst>
              <a:ext uri="{FF2B5EF4-FFF2-40B4-BE49-F238E27FC236}">
                <a16:creationId xmlns:a16="http://schemas.microsoft.com/office/drawing/2014/main" id="{8A9A05ED-3BC8-415A-BA23-B449613C0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2" b="8871"/>
          <a:stretch/>
        </p:blipFill>
        <p:spPr bwMode="auto">
          <a:xfrm>
            <a:off x="6990080" y="304158"/>
            <a:ext cx="3753503" cy="624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024F05-BC3C-E3EF-73AE-746E5F7F1C15}"/>
              </a:ext>
            </a:extLst>
          </p:cNvPr>
          <p:cNvSpPr txBox="1"/>
          <p:nvPr/>
        </p:nvSpPr>
        <p:spPr>
          <a:xfrm>
            <a:off x="4696757" y="2991674"/>
            <a:ext cx="299312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どの機能を使用するか？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全てチェックし、</a:t>
            </a:r>
            <a:r>
              <a:rPr lang="en-US" altLang="ja-JP" dirty="0">
                <a:solidFill>
                  <a:srgbClr val="FF0000"/>
                </a:solidFill>
              </a:rPr>
              <a:t>Continue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0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858F44-548D-0F8F-E938-A829A2A4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4" name="Picture 2" descr="Githubのプラン選択画面">
            <a:extLst>
              <a:ext uri="{FF2B5EF4-FFF2-40B4-BE49-F238E27FC236}">
                <a16:creationId xmlns:a16="http://schemas.microsoft.com/office/drawing/2014/main" id="{91C8933B-8C5F-854C-35AA-DCD84F875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0"/>
            <a:ext cx="922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C3BE8A8-055E-72B3-5156-0598433A0362}"/>
              </a:ext>
            </a:extLst>
          </p:cNvPr>
          <p:cNvSpPr/>
          <p:nvPr/>
        </p:nvSpPr>
        <p:spPr>
          <a:xfrm>
            <a:off x="1612976" y="3130186"/>
            <a:ext cx="4310304" cy="3727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A2B4F8-D0ED-65EC-4A3E-0C11FA2FF71C}"/>
              </a:ext>
            </a:extLst>
          </p:cNvPr>
          <p:cNvSpPr txBox="1"/>
          <p:nvPr/>
        </p:nvSpPr>
        <p:spPr>
          <a:xfrm>
            <a:off x="2512357" y="1321356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フリープランを選択</a:t>
            </a:r>
          </a:p>
        </p:txBody>
      </p:sp>
    </p:spTree>
    <p:extLst>
      <p:ext uri="{BB962C8B-B14F-4D97-AF65-F5344CB8AC3E}">
        <p14:creationId xmlns:p14="http://schemas.microsoft.com/office/powerpoint/2010/main" val="93706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FAE72BF-4A5D-9729-17E7-9C6DE839BD60}"/>
              </a:ext>
            </a:extLst>
          </p:cNvPr>
          <p:cNvGrpSpPr/>
          <p:nvPr/>
        </p:nvGrpSpPr>
        <p:grpSpPr>
          <a:xfrm>
            <a:off x="1219200" y="3779196"/>
            <a:ext cx="9753600" cy="3190875"/>
            <a:chOff x="1219200" y="3429000"/>
            <a:chExt cx="9753600" cy="31908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08F1874-6C84-977A-3D38-247EF2FBE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3429000"/>
              <a:ext cx="9753600" cy="319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F2BCA0A-6C55-B070-65F3-A302EBE4FC03}"/>
                </a:ext>
              </a:extLst>
            </p:cNvPr>
            <p:cNvSpPr txBox="1"/>
            <p:nvPr/>
          </p:nvSpPr>
          <p:spPr>
            <a:xfrm>
              <a:off x="1219200" y="4621694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800" b="1" i="0" dirty="0">
                  <a:solidFill>
                    <a:srgbClr val="373845"/>
                  </a:solidFill>
                  <a:effectLst/>
                  <a:latin typeface="Arial" panose="020B0604020202020204" pitchFamily="34" charset="0"/>
                </a:rPr>
                <a:t>報告書</a:t>
              </a:r>
              <a:r>
                <a:rPr lang="en-US" altLang="ja-JP" sz="1800" b="1" i="0" dirty="0">
                  <a:solidFill>
                    <a:srgbClr val="373845"/>
                  </a:solidFill>
                  <a:effectLst/>
                  <a:latin typeface="Arial" panose="020B0604020202020204" pitchFamily="34" charset="0"/>
                </a:rPr>
                <a:t>. docx</a:t>
              </a:r>
              <a:endParaRPr kumimoji="1" lang="ja-JP" altLang="en-US" b="1" dirty="0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E5C66A40-4839-E92D-1E42-E01E65CF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861"/>
            <a:ext cx="10515600" cy="706091"/>
          </a:xfrm>
        </p:spPr>
        <p:txBody>
          <a:bodyPr>
            <a:spAutoFit/>
          </a:bodyPr>
          <a:lstStyle/>
          <a:p>
            <a:r>
              <a:rPr lang="en-US" altLang="ja-JP" dirty="0"/>
              <a:t>Git</a:t>
            </a:r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98C69F-7CF1-F9B7-80E3-A455C3B8C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3614323"/>
          </a:xfrm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分散型バージョン管理ツール</a:t>
            </a:r>
            <a:endParaRPr lang="en-US" altLang="ja-JP" sz="2400" b="0" i="0" dirty="0">
              <a:solidFill>
                <a:srgbClr val="37384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例として通常であれば「報告書</a:t>
            </a:r>
            <a:r>
              <a:rPr lang="en-US" altLang="ja-JP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_</a:t>
            </a:r>
            <a:r>
              <a:rPr lang="en-US" altLang="ja-JP" sz="2400" dirty="0">
                <a:solidFill>
                  <a:srgbClr val="373845"/>
                </a:solidFill>
                <a:latin typeface="Arial" panose="020B0604020202020204" pitchFamily="34" charset="0"/>
              </a:rPr>
              <a:t>2023xxxx</a:t>
            </a:r>
            <a:r>
              <a:rPr lang="en-US" altLang="ja-JP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. docx</a:t>
            </a:r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」のように</a:t>
            </a:r>
            <a:r>
              <a:rPr lang="ja-JP" altLang="en-US" sz="2400" dirty="0">
                <a:solidFill>
                  <a:srgbClr val="373845"/>
                </a:solidFill>
                <a:latin typeface="Arial" panose="020B0604020202020204" pitchFamily="34" charset="0"/>
              </a:rPr>
              <a:t>作成日ごとに保存する</a:t>
            </a:r>
            <a:endParaRPr lang="en-US" altLang="ja-JP" sz="2400" dirty="0">
              <a:solidFill>
                <a:srgbClr val="373845"/>
              </a:solidFill>
              <a:latin typeface="Arial" panose="020B0604020202020204" pitchFamily="34" charset="0"/>
            </a:endParaRPr>
          </a:p>
          <a:p>
            <a:r>
              <a:rPr lang="ja-JP" altLang="en-US" sz="2400" dirty="0">
                <a:solidFill>
                  <a:srgbClr val="373845"/>
                </a:solidFill>
                <a:latin typeface="Arial" panose="020B0604020202020204" pitchFamily="34" charset="0"/>
              </a:rPr>
              <a:t>これをバージョン管理ツールで作成日ごとに</a:t>
            </a:r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「報告書</a:t>
            </a:r>
            <a:r>
              <a:rPr lang="en-US" altLang="ja-JP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. docx</a:t>
            </a:r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」を変更し、コミットすると見た目は「報告書</a:t>
            </a:r>
            <a:r>
              <a:rPr lang="en-US" altLang="ja-JP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. docx</a:t>
            </a:r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」のみになるが、</a:t>
            </a:r>
            <a:endParaRPr lang="en-US" altLang="ja-JP" sz="2400" b="0" i="0" dirty="0">
              <a:solidFill>
                <a:srgbClr val="373845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373845"/>
                </a:solidFill>
                <a:latin typeface="Arial" panose="020B0604020202020204" pitchFamily="34" charset="0"/>
              </a:rPr>
              <a:t>　</a:t>
            </a:r>
            <a:r>
              <a:rPr lang="ja-JP" altLang="en-US" sz="2400" b="0" i="0" dirty="0">
                <a:solidFill>
                  <a:srgbClr val="373845"/>
                </a:solidFill>
                <a:effectLst/>
                <a:latin typeface="Arial" panose="020B0604020202020204" pitchFamily="34" charset="0"/>
              </a:rPr>
              <a:t>中身はそれぞれコミットした時の内容が保存されている</a:t>
            </a:r>
            <a:endParaRPr lang="en-US" altLang="ja-JP" sz="2400" b="0" i="0" dirty="0">
              <a:solidFill>
                <a:srgbClr val="373845"/>
              </a:solidFill>
              <a:effectLst/>
              <a:latin typeface="Arial" panose="020B0604020202020204" pitchFamily="34" charset="0"/>
            </a:endParaRPr>
          </a:p>
          <a:p>
            <a:endParaRPr lang="en-US" altLang="ja-JP" sz="2400" b="0" i="0" dirty="0">
              <a:solidFill>
                <a:srgbClr val="373845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例：コミット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A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：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20230101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作成、コミット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B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：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20230102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作成</a:t>
            </a:r>
            <a:endParaRPr lang="en-US" altLang="ja-JP" sz="2000" dirty="0">
              <a:solidFill>
                <a:srgbClr val="373845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　　　コミット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C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：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20230103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作成、コミット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D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：</a:t>
            </a:r>
            <a:r>
              <a:rPr lang="en-US" altLang="ja-JP" sz="2000" dirty="0">
                <a:solidFill>
                  <a:srgbClr val="373845"/>
                </a:solidFill>
                <a:latin typeface="Arial" panose="020B0604020202020204" pitchFamily="34" charset="0"/>
              </a:rPr>
              <a:t>20230105</a:t>
            </a:r>
            <a:r>
              <a:rPr lang="ja-JP" altLang="en-US" sz="2000" dirty="0">
                <a:solidFill>
                  <a:srgbClr val="373845"/>
                </a:solidFill>
                <a:latin typeface="Arial" panose="020B0604020202020204" pitchFamily="34" charset="0"/>
              </a:rPr>
              <a:t>作成</a:t>
            </a:r>
            <a:endParaRPr lang="en-US" altLang="ja-JP" sz="2000" b="0" i="0" dirty="0">
              <a:solidFill>
                <a:srgbClr val="37384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6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4D89B-F360-9769-A47A-840FE957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EA41779-1385-0B6C-F7C1-661D1AD2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35" y="104125"/>
            <a:ext cx="11159729" cy="66497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F95B78F-6EFD-9D3F-E754-CF704A6D531A}"/>
              </a:ext>
            </a:extLst>
          </p:cNvPr>
          <p:cNvSpPr txBox="1"/>
          <p:nvPr/>
        </p:nvSpPr>
        <p:spPr>
          <a:xfrm>
            <a:off x="3620364" y="743426"/>
            <a:ext cx="5262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FF0000"/>
                </a:solidFill>
                <a:effectLst/>
                <a:latin typeface="Hiragino Kaku Gothic ProN"/>
              </a:rPr>
              <a:t>ダッシュボードが表示され</a:t>
            </a:r>
            <a:r>
              <a:rPr lang="ja-JP" altLang="en-US" dirty="0">
                <a:solidFill>
                  <a:srgbClr val="FF0000"/>
                </a:solidFill>
                <a:latin typeface="Hiragino Kaku Gothic ProN"/>
              </a:rPr>
              <a:t>、アカウント作成終了</a:t>
            </a:r>
            <a:endParaRPr lang="en-US" altLang="ja-JP" b="0" i="0" dirty="0">
              <a:solidFill>
                <a:srgbClr val="FF0000"/>
              </a:solidFill>
              <a:effectLst/>
              <a:latin typeface="Hiragino Kaku Gothic ProN"/>
            </a:endParaRPr>
          </a:p>
        </p:txBody>
      </p:sp>
    </p:spTree>
    <p:extLst>
      <p:ext uri="{BB962C8B-B14F-4D97-AF65-F5344CB8AC3E}">
        <p14:creationId xmlns:p14="http://schemas.microsoft.com/office/powerpoint/2010/main" val="2409787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9852E-410A-CA8D-DB81-C4C2B103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F657B3B-298A-6DAD-471A-5490BA4E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35" y="104125"/>
            <a:ext cx="11159729" cy="66497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5CFCF9-A04E-0FC4-1E94-24C8751CCEFC}"/>
              </a:ext>
            </a:extLst>
          </p:cNvPr>
          <p:cNvSpPr/>
          <p:nvPr/>
        </p:nvSpPr>
        <p:spPr>
          <a:xfrm>
            <a:off x="838200" y="2683146"/>
            <a:ext cx="1701800" cy="385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CBD59F-0F1D-790C-4127-A8658DD1CCF2}"/>
              </a:ext>
            </a:extLst>
          </p:cNvPr>
          <p:cNvSpPr txBox="1"/>
          <p:nvPr/>
        </p:nvSpPr>
        <p:spPr>
          <a:xfrm>
            <a:off x="838200" y="2002251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FF0000"/>
                </a:solidFill>
                <a:effectLst/>
                <a:latin typeface="Hiragino Kaku Gothic ProN"/>
              </a:rPr>
              <a:t>リポジトリ作成</a:t>
            </a:r>
            <a:endParaRPr lang="en-US" altLang="ja-JP" b="0" i="0" dirty="0">
              <a:solidFill>
                <a:srgbClr val="FF0000"/>
              </a:solidFill>
              <a:effectLst/>
              <a:latin typeface="Hiragino Kaku Gothic ProN"/>
            </a:endParaRPr>
          </a:p>
        </p:txBody>
      </p:sp>
    </p:spTree>
    <p:extLst>
      <p:ext uri="{BB962C8B-B14F-4D97-AF65-F5344CB8AC3E}">
        <p14:creationId xmlns:p14="http://schemas.microsoft.com/office/powerpoint/2010/main" val="245033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A3937C-1A04-5C34-9C39-2D40539E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C7D118-247C-5221-E71C-E5120338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1" y="0"/>
            <a:ext cx="9872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7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18A960-B54A-269A-6E14-3F140736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EF485F-5727-9519-A417-4ED78590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89" y="0"/>
            <a:ext cx="9967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001436-2F8C-28B0-8106-3FA663363F4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484188"/>
            <a:ext cx="8585200" cy="57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2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F6FD918-8361-4065-8143-26FC6F41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8" y="777875"/>
            <a:ext cx="857726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3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6B741C-C231-27D2-4F47-5FC12580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28" y="0"/>
            <a:ext cx="7781544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3845BA0-ACB3-EF7E-50AA-7B5E005022B1}"/>
              </a:ext>
            </a:extLst>
          </p:cNvPr>
          <p:cNvSpPr/>
          <p:nvPr/>
        </p:nvSpPr>
        <p:spPr>
          <a:xfrm>
            <a:off x="8557310" y="1282043"/>
            <a:ext cx="633824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052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84361-5DA1-F4E2-1F0A-44DE720A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1223962"/>
            <a:ext cx="5124450" cy="441007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E6270BB-D4C4-B5AC-9F86-C5B50837DD96}"/>
              </a:ext>
            </a:extLst>
          </p:cNvPr>
          <p:cNvSpPr/>
          <p:nvPr/>
        </p:nvSpPr>
        <p:spPr>
          <a:xfrm>
            <a:off x="4937418" y="1894786"/>
            <a:ext cx="3386450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C7CC3C-2BD8-63B1-3B6E-13C5562E8F10}"/>
              </a:ext>
            </a:extLst>
          </p:cNvPr>
          <p:cNvSpPr/>
          <p:nvPr/>
        </p:nvSpPr>
        <p:spPr>
          <a:xfrm>
            <a:off x="5014403" y="4344521"/>
            <a:ext cx="3386450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82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3F6CE3-928E-02F8-1219-312ACD08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488" y="0"/>
            <a:ext cx="3601023" cy="68580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0CBF3A-1109-4E76-E177-9281EF102048}"/>
              </a:ext>
            </a:extLst>
          </p:cNvPr>
          <p:cNvSpPr/>
          <p:nvPr/>
        </p:nvSpPr>
        <p:spPr>
          <a:xfrm>
            <a:off x="4752350" y="3345280"/>
            <a:ext cx="2687297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47B6C4-03C4-3934-D0E1-A6C043F99F82}"/>
              </a:ext>
            </a:extLst>
          </p:cNvPr>
          <p:cNvSpPr/>
          <p:nvPr/>
        </p:nvSpPr>
        <p:spPr>
          <a:xfrm>
            <a:off x="4759878" y="4072715"/>
            <a:ext cx="2687297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BA71EC-A9E8-BEC1-9CD8-EFA547D20124}"/>
              </a:ext>
            </a:extLst>
          </p:cNvPr>
          <p:cNvSpPr txBox="1"/>
          <p:nvPr/>
        </p:nvSpPr>
        <p:spPr>
          <a:xfrm>
            <a:off x="7965649" y="328529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ユーザー名またはメールアドレス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CCF6D2-FC04-3E32-3194-021FD4AA6E25}"/>
              </a:ext>
            </a:extLst>
          </p:cNvPr>
          <p:cNvSpPr txBox="1"/>
          <p:nvPr/>
        </p:nvSpPr>
        <p:spPr>
          <a:xfrm>
            <a:off x="8042635" y="40727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パスワード</a:t>
            </a:r>
          </a:p>
        </p:txBody>
      </p:sp>
    </p:spTree>
    <p:extLst>
      <p:ext uri="{BB962C8B-B14F-4D97-AF65-F5344CB8AC3E}">
        <p14:creationId xmlns:p14="http://schemas.microsoft.com/office/powerpoint/2010/main" val="363901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7E0484F-6FFC-6AFD-5445-696BF2C27473}"/>
              </a:ext>
            </a:extLst>
          </p:cNvPr>
          <p:cNvGrpSpPr/>
          <p:nvPr/>
        </p:nvGrpSpPr>
        <p:grpSpPr>
          <a:xfrm>
            <a:off x="4762009" y="1277282"/>
            <a:ext cx="4591050" cy="5038725"/>
            <a:chOff x="3800475" y="909637"/>
            <a:chExt cx="4591050" cy="50387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3BC6923-F9BC-1F7F-F723-24BCA91B5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0475" y="909637"/>
              <a:ext cx="4591050" cy="5038725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CBD6015B-67C8-2610-7E0D-00866B545217}"/>
                </a:ext>
              </a:extLst>
            </p:cNvPr>
            <p:cNvSpPr/>
            <p:nvPr/>
          </p:nvSpPr>
          <p:spPr>
            <a:xfrm>
              <a:off x="3957030" y="2535809"/>
              <a:ext cx="1274846" cy="309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6E36E059-1A83-7D55-C02A-E5CD183E0AFD}"/>
                </a:ext>
              </a:extLst>
            </p:cNvPr>
            <p:cNvSpPr/>
            <p:nvPr/>
          </p:nvSpPr>
          <p:spPr>
            <a:xfrm>
              <a:off x="3957030" y="5035483"/>
              <a:ext cx="2138970" cy="3093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779DE8-0229-BD45-1762-B1EFB3A20D63}"/>
              </a:ext>
            </a:extLst>
          </p:cNvPr>
          <p:cNvSpPr txBox="1"/>
          <p:nvPr/>
        </p:nvSpPr>
        <p:spPr>
          <a:xfrm>
            <a:off x="412075" y="491147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以降、このウィンドウを開かない場合</a:t>
            </a:r>
            <a:endParaRPr kumimoji="1" lang="en-US" altLang="ja-JP" dirty="0"/>
          </a:p>
          <a:p>
            <a:r>
              <a:rPr lang="ja-JP" altLang="en-US" dirty="0"/>
              <a:t>チェックする</a:t>
            </a:r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D1FC99C-0283-9388-54FD-B93EF9774C7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20892" y="5234636"/>
            <a:ext cx="397672" cy="323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3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B8A067-6C2E-4D33-66C2-DBA56D6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Git</a:t>
            </a:r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3C5085-8292-A73F-BC9E-7ADDFF47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個人で管理するローカルリポジトリ</a:t>
            </a:r>
            <a:endParaRPr kumimoji="1" lang="en-US" altLang="ja-JP" dirty="0"/>
          </a:p>
          <a:p>
            <a:r>
              <a:rPr kumimoji="1" lang="ja-JP" altLang="en-US" dirty="0"/>
              <a:t>ネットワーク上で複数人で管理するリモートリポジトリ</a:t>
            </a:r>
          </a:p>
        </p:txBody>
      </p:sp>
      <p:pic>
        <p:nvPicPr>
          <p:cNvPr id="4" name="Picture 2" descr="リモートリポジトリとローカルリポジトリについて">
            <a:extLst>
              <a:ext uri="{FF2B5EF4-FFF2-40B4-BE49-F238E27FC236}">
                <a16:creationId xmlns:a16="http://schemas.microsoft.com/office/drawing/2014/main" id="{A5023970-5930-2788-77E0-6C7D6816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61" y="3081591"/>
            <a:ext cx="5954078" cy="34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6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31902E-0CB4-28D0-5AA6-EF217D04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Sourcetree</a:t>
            </a:r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8320E7-B74A-1C48-9837-414CEEC88E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spAutoFit/>
          </a:bodyPr>
          <a:lstStyle/>
          <a:p>
            <a:r>
              <a:rPr lang="en-US" altLang="ja-JP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Git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の操作を効率的に扱う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GUI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で、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GUI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とはユーザー画面上で視覚的に操作ができる機能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907E557-18F5-0C79-2E3D-ED3993AC5FFA}"/>
              </a:ext>
            </a:extLst>
          </p:cNvPr>
          <p:cNvGrpSpPr/>
          <p:nvPr/>
        </p:nvGrpSpPr>
        <p:grpSpPr>
          <a:xfrm>
            <a:off x="6019800" y="1794266"/>
            <a:ext cx="5317765" cy="1256066"/>
            <a:chOff x="6019800" y="1794266"/>
            <a:chExt cx="5317765" cy="125606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1FC7871-B98E-0A0A-465C-A45B56235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800" y="2113870"/>
              <a:ext cx="5317765" cy="936462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BC3E832-DCFE-0070-93EE-CE8E10C40D3B}"/>
                </a:ext>
              </a:extLst>
            </p:cNvPr>
            <p:cNvSpPr txBox="1"/>
            <p:nvPr/>
          </p:nvSpPr>
          <p:spPr>
            <a:xfrm>
              <a:off x="6019800" y="1794266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/>
                <a:t>エクスプローラー表示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A0366D4-7943-51D1-1939-E54978B3D6E3}"/>
              </a:ext>
            </a:extLst>
          </p:cNvPr>
          <p:cNvGrpSpPr/>
          <p:nvPr/>
        </p:nvGrpSpPr>
        <p:grpSpPr>
          <a:xfrm>
            <a:off x="3233460" y="3244334"/>
            <a:ext cx="8881197" cy="3523631"/>
            <a:chOff x="3233460" y="3244334"/>
            <a:chExt cx="8881197" cy="3523631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C1189B12-8882-56CF-C125-6F659BB6BF4C}"/>
                </a:ext>
              </a:extLst>
            </p:cNvPr>
            <p:cNvGrpSpPr/>
            <p:nvPr/>
          </p:nvGrpSpPr>
          <p:grpSpPr>
            <a:xfrm>
              <a:off x="6019800" y="3244334"/>
              <a:ext cx="6094857" cy="3523631"/>
              <a:chOff x="6019800" y="3244334"/>
              <a:chExt cx="6094857" cy="3523631"/>
            </a:xfrm>
          </p:grpSpPr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D2CCED0C-AB01-D744-F7CA-94483B101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9800" y="3613666"/>
                <a:ext cx="6094857" cy="3154299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588D085-4903-AB37-F04C-7B972FB317B6}"/>
                  </a:ext>
                </a:extLst>
              </p:cNvPr>
              <p:cNvSpPr txBox="1"/>
              <p:nvPr/>
            </p:nvSpPr>
            <p:spPr>
              <a:xfrm>
                <a:off x="6019800" y="3244334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dirty="0" err="1"/>
                  <a:t>Sourcetree</a:t>
                </a:r>
                <a:r>
                  <a:rPr kumimoji="1" lang="ja-JP" altLang="en-US" b="1" dirty="0"/>
                  <a:t>表示</a:t>
                </a:r>
              </a:p>
            </p:txBody>
          </p:sp>
        </p:grp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820FCD4-DF3F-FA26-9A82-FBA499F21A54}"/>
                </a:ext>
              </a:extLst>
            </p:cNvPr>
            <p:cNvSpPr/>
            <p:nvPr/>
          </p:nvSpPr>
          <p:spPr>
            <a:xfrm>
              <a:off x="7752522" y="4591878"/>
              <a:ext cx="4362135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B0A81F9-071B-ADF8-D512-C92CBC4401BE}"/>
                </a:ext>
              </a:extLst>
            </p:cNvPr>
            <p:cNvSpPr/>
            <p:nvPr/>
          </p:nvSpPr>
          <p:spPr>
            <a:xfrm>
              <a:off x="7752522" y="4956168"/>
              <a:ext cx="4362135" cy="983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F6A63E8-CB88-82FF-AEC0-0A5E296C79EF}"/>
                </a:ext>
              </a:extLst>
            </p:cNvPr>
            <p:cNvSpPr txBox="1"/>
            <p:nvPr/>
          </p:nvSpPr>
          <p:spPr>
            <a:xfrm>
              <a:off x="3233460" y="4302795"/>
              <a:ext cx="268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u="sng" dirty="0" err="1"/>
                <a:t>Gti</a:t>
              </a:r>
              <a:r>
                <a:rPr kumimoji="1" lang="ja-JP" altLang="en-US" b="1" u="sng" dirty="0"/>
                <a:t>導入マニュアル</a:t>
              </a:r>
              <a:r>
                <a:rPr kumimoji="1" lang="en-US" altLang="ja-JP" b="1" u="sng" dirty="0"/>
                <a:t>.pptx</a:t>
              </a:r>
              <a:endParaRPr kumimoji="1" lang="ja-JP" altLang="en-US" b="1" u="sng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8371F51-2A00-C6B4-D6D7-C34E2F361F0B}"/>
                </a:ext>
              </a:extLst>
            </p:cNvPr>
            <p:cNvSpPr txBox="1"/>
            <p:nvPr/>
          </p:nvSpPr>
          <p:spPr>
            <a:xfrm>
              <a:off x="4103088" y="505521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u="sng" dirty="0"/>
                <a:t>test.py</a:t>
              </a:r>
              <a:endParaRPr kumimoji="1" lang="ja-JP" altLang="en-US" b="1" u="sng" dirty="0"/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CEFD87A1-C83E-F2B6-EBFE-47CC9CFCD4E7}"/>
                </a:ext>
              </a:extLst>
            </p:cNvPr>
            <p:cNvCxnSpPr>
              <a:stCxn id="16" idx="3"/>
              <a:endCxn id="14" idx="1"/>
            </p:cNvCxnSpPr>
            <p:nvPr/>
          </p:nvCxnSpPr>
          <p:spPr>
            <a:xfrm>
              <a:off x="5922017" y="4487461"/>
              <a:ext cx="1830505" cy="2890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821DBA83-E82E-B169-04D1-C79814A1BE7F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5052387" y="5239879"/>
              <a:ext cx="2700135" cy="2079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5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F46FD0-E78B-4EE9-CCC6-8CC36774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GitHub</a:t>
            </a:r>
            <a:r>
              <a:rPr lang="ja-JP" altLang="en-US" dirty="0"/>
              <a:t>概要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F372A0-C565-E580-8E94-75BE972EC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FujitsuInfinityPro-Regular"/>
              </a:rPr>
              <a:t>Git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FujitsuInfinityPro-Regular"/>
              </a:rPr>
              <a:t>をオンライン上で管理するウェブサービスであり、</a:t>
            </a:r>
            <a:endParaRPr lang="en-US" altLang="ja-JP" b="0" i="0" dirty="0">
              <a:solidFill>
                <a:srgbClr val="000000"/>
              </a:solidFill>
              <a:effectLst/>
              <a:latin typeface="FujitsuInfinityPro-Regular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000000"/>
                </a:solidFill>
                <a:latin typeface="FujitsuInfinityPro-Regular"/>
              </a:rPr>
              <a:t>  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FujitsuInfinityPro-Regular"/>
              </a:rPr>
              <a:t>リモートリポジトリの一種</a:t>
            </a:r>
            <a:endParaRPr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F435559-C3D7-9F62-E5EE-0E1A78AAC82C}"/>
              </a:ext>
            </a:extLst>
          </p:cNvPr>
          <p:cNvGrpSpPr/>
          <p:nvPr/>
        </p:nvGrpSpPr>
        <p:grpSpPr>
          <a:xfrm>
            <a:off x="3118961" y="2937372"/>
            <a:ext cx="5954078" cy="3555503"/>
            <a:chOff x="3118961" y="2937372"/>
            <a:chExt cx="5954078" cy="3555503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25EE9A-62F3-CCDC-8AFC-2617542AFD57}"/>
                </a:ext>
              </a:extLst>
            </p:cNvPr>
            <p:cNvGrpSpPr/>
            <p:nvPr/>
          </p:nvGrpSpPr>
          <p:grpSpPr>
            <a:xfrm>
              <a:off x="3118961" y="2937372"/>
              <a:ext cx="5954078" cy="3555503"/>
              <a:chOff x="3118961" y="2937372"/>
              <a:chExt cx="5954078" cy="3555503"/>
            </a:xfrm>
          </p:grpSpPr>
          <p:pic>
            <p:nvPicPr>
              <p:cNvPr id="7" name="Picture 2" descr="リモートリポジトリとローカルリポジトリについて">
                <a:extLst>
                  <a:ext uri="{FF2B5EF4-FFF2-40B4-BE49-F238E27FC236}">
                    <a16:creationId xmlns:a16="http://schemas.microsoft.com/office/drawing/2014/main" id="{6669B9DA-A7C7-F218-E397-E8D25B285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8961" y="3081591"/>
                <a:ext cx="5954078" cy="3411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BE2427EC-D102-5987-2397-04ABB3698D22}"/>
                  </a:ext>
                </a:extLst>
              </p:cNvPr>
              <p:cNvSpPr/>
              <p:nvPr/>
            </p:nvSpPr>
            <p:spPr>
              <a:xfrm>
                <a:off x="5141297" y="2937372"/>
                <a:ext cx="1957087" cy="16063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AB8B440-305E-B987-BDBE-AB2658158ED4}"/>
                </a:ext>
              </a:extLst>
            </p:cNvPr>
            <p:cNvSpPr txBox="1"/>
            <p:nvPr/>
          </p:nvSpPr>
          <p:spPr>
            <a:xfrm>
              <a:off x="3206336" y="3331012"/>
              <a:ext cx="1847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u="sng" dirty="0" err="1"/>
                <a:t>GtiHub</a:t>
              </a:r>
              <a:endParaRPr kumimoji="1" lang="ja-JP" altLang="en-US" sz="36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53537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873B7C-6C1D-D2D7-81F6-B907AC67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Git</a:t>
            </a:r>
            <a:r>
              <a:rPr lang="ja-JP" altLang="en-US" dirty="0"/>
              <a:t>のインストール</a:t>
            </a:r>
            <a:r>
              <a:rPr lang="en-US" altLang="ja-JP" dirty="0"/>
              <a:t>(</a:t>
            </a:r>
            <a:r>
              <a:rPr lang="en-US" altLang="ja-JP" dirty="0" err="1"/>
              <a:t>Sourcetree</a:t>
            </a:r>
            <a:r>
              <a:rPr lang="ja-JP" altLang="en-US" dirty="0"/>
              <a:t>導入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BA6B5EE-F211-0204-BE58-E8619710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375233"/>
            <a:ext cx="8582025" cy="523875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20E524E-6028-5744-8E88-8CF0E43BB8D0}"/>
              </a:ext>
            </a:extLst>
          </p:cNvPr>
          <p:cNvSpPr/>
          <p:nvPr/>
        </p:nvSpPr>
        <p:spPr>
          <a:xfrm>
            <a:off x="8302787" y="5875506"/>
            <a:ext cx="967674" cy="410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09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A68DB68-925A-7A9E-95EF-B6701AB1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69" y="261904"/>
            <a:ext cx="8582025" cy="52387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6229FE-F40B-6130-6A7B-FAA4329EE363}"/>
              </a:ext>
            </a:extLst>
          </p:cNvPr>
          <p:cNvSpPr/>
          <p:nvPr/>
        </p:nvSpPr>
        <p:spPr>
          <a:xfrm>
            <a:off x="8507069" y="4785628"/>
            <a:ext cx="743936" cy="38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C4CF98-1CB1-D6B0-3FAD-B77E5921CB36}"/>
              </a:ext>
            </a:extLst>
          </p:cNvPr>
          <p:cNvSpPr/>
          <p:nvPr/>
        </p:nvSpPr>
        <p:spPr>
          <a:xfrm>
            <a:off x="3873461" y="1162602"/>
            <a:ext cx="743936" cy="38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B288D06-D662-AF49-E067-CE37C6F95B2D}"/>
              </a:ext>
            </a:extLst>
          </p:cNvPr>
          <p:cNvSpPr txBox="1"/>
          <p:nvPr/>
        </p:nvSpPr>
        <p:spPr>
          <a:xfrm>
            <a:off x="6442488" y="99732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インストールされてない場合、選択</a:t>
            </a:r>
          </a:p>
        </p:txBody>
      </p:sp>
    </p:spTree>
    <p:extLst>
      <p:ext uri="{BB962C8B-B14F-4D97-AF65-F5344CB8AC3E}">
        <p14:creationId xmlns:p14="http://schemas.microsoft.com/office/powerpoint/2010/main" val="130404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3C12FC2-B9D5-CB9F-51AF-0C4AE37C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809625"/>
            <a:ext cx="8582025" cy="52387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DC15A7E-0B34-7C83-F52D-D512AF886D2A}"/>
              </a:ext>
            </a:extLst>
          </p:cNvPr>
          <p:cNvSpPr/>
          <p:nvPr/>
        </p:nvSpPr>
        <p:spPr>
          <a:xfrm>
            <a:off x="4752193" y="1974334"/>
            <a:ext cx="3603866" cy="38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0E72CF-96B2-6E51-817C-B5AF560405C9}"/>
              </a:ext>
            </a:extLst>
          </p:cNvPr>
          <p:cNvSpPr/>
          <p:nvPr/>
        </p:nvSpPr>
        <p:spPr>
          <a:xfrm>
            <a:off x="4732737" y="2535297"/>
            <a:ext cx="3623322" cy="38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3FB09A4-4CDE-5D54-A9C6-07AF2A836205}"/>
              </a:ext>
            </a:extLst>
          </p:cNvPr>
          <p:cNvSpPr/>
          <p:nvPr/>
        </p:nvSpPr>
        <p:spPr>
          <a:xfrm>
            <a:off x="9314465" y="5272011"/>
            <a:ext cx="743936" cy="38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6F2878-5880-9084-0D28-2CFB263925A4}"/>
              </a:ext>
            </a:extLst>
          </p:cNvPr>
          <p:cNvSpPr txBox="1"/>
          <p:nvPr/>
        </p:nvSpPr>
        <p:spPr>
          <a:xfrm>
            <a:off x="8719573" y="19944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ユーザー名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B7C3C4F-EB0C-EE8C-E273-073FF19D8E84}"/>
              </a:ext>
            </a:extLst>
          </p:cNvPr>
          <p:cNvSpPr txBox="1"/>
          <p:nvPr/>
        </p:nvSpPr>
        <p:spPr>
          <a:xfrm>
            <a:off x="8702121" y="25347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メールアドレス</a:t>
            </a:r>
          </a:p>
        </p:txBody>
      </p:sp>
    </p:spTree>
    <p:extLst>
      <p:ext uri="{BB962C8B-B14F-4D97-AF65-F5344CB8AC3E}">
        <p14:creationId xmlns:p14="http://schemas.microsoft.com/office/powerpoint/2010/main" val="100426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80D5B-3261-280D-810E-F772C2C1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88" y="1825625"/>
            <a:ext cx="5372100" cy="155257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6524209-FCEE-CEF9-982A-EFF095F671AA}"/>
              </a:ext>
            </a:extLst>
          </p:cNvPr>
          <p:cNvSpPr/>
          <p:nvPr/>
        </p:nvSpPr>
        <p:spPr>
          <a:xfrm>
            <a:off x="6370292" y="2969442"/>
            <a:ext cx="831786" cy="30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9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366</Words>
  <Application>Microsoft Office PowerPoint</Application>
  <PresentationFormat>ワイド画面</PresentationFormat>
  <Paragraphs>59</Paragraphs>
  <Slides>29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FujitsuInfinityPro-Regular</vt:lpstr>
      <vt:lpstr>Hiragino Kaku Gothic ProN</vt:lpstr>
      <vt:lpstr>游ゴシック</vt:lpstr>
      <vt:lpstr>游ゴシック Light</vt:lpstr>
      <vt:lpstr>游ゴシック Medium</vt:lpstr>
      <vt:lpstr>Arial</vt:lpstr>
      <vt:lpstr>Office テーマ</vt:lpstr>
      <vt:lpstr>Git導入マニュアル(目次)</vt:lpstr>
      <vt:lpstr>Git概要</vt:lpstr>
      <vt:lpstr>Git概要</vt:lpstr>
      <vt:lpstr>Sourcetree概要</vt:lpstr>
      <vt:lpstr>GitHub概要</vt:lpstr>
      <vt:lpstr>Gitのインストール(Sourcetree導入)</vt:lpstr>
      <vt:lpstr>PowerPoint プレゼンテーション</vt:lpstr>
      <vt:lpstr>PowerPoint プレゼンテーション</vt:lpstr>
      <vt:lpstr>PowerPoint プレゼンテーション</vt:lpstr>
      <vt:lpstr>GitHubのアカウント作成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Git導入マニュアル(目次)</dc:title>
  <dc:creator>須勢理 須勢理</dc:creator>
  <cp:lastModifiedBy>須勢理 須勢理</cp:lastModifiedBy>
  <cp:revision>13</cp:revision>
  <dcterms:created xsi:type="dcterms:W3CDTF">2023-01-04T15:53:51Z</dcterms:created>
  <dcterms:modified xsi:type="dcterms:W3CDTF">2023-01-09T04:54:25Z</dcterms:modified>
</cp:coreProperties>
</file>